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10.jpg" ContentType="image/png"/>
  <Override PartName="/ppt/media/image15.jpg" ContentType="image/pn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</p:sldMasterIdLst>
  <p:sldIdLst>
    <p:sldId id="256" r:id="rId5"/>
    <p:sldId id="259" r:id="rId6"/>
    <p:sldId id="273" r:id="rId7"/>
    <p:sldId id="274" r:id="rId8"/>
    <p:sldId id="257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2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589" autoAdjust="0"/>
    <p:restoredTop sz="94660"/>
  </p:normalViewPr>
  <p:slideViewPr>
    <p:cSldViewPr snapToGrid="0" snapToObjects="1">
      <p:cViewPr varScale="1">
        <p:scale>
          <a:sx n="98" d="100"/>
          <a:sy n="98" d="100"/>
        </p:scale>
        <p:origin x="-154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B3CC-F982-40F9-8DD6-BCC9AFBF44BD}" type="datetime1">
              <a:rPr lang="en-US" smtClean="0"/>
              <a:pPr/>
              <a:t>8/19/14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8/19/14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317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8/19/14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96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8/19/14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E7B99-7C3F-4BC3-B7B8-7E1F8C620B24}" type="datetime1">
              <a:rPr lang="en-US" smtClean="0"/>
              <a:pPr/>
              <a:t>8/19/14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8/19/14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8/19/14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8/19/14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8/19/14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8/19/14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8/19/14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983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2560D-EC28-3B41-86E8-18F1CE0113B4}" type="datetimeFigureOut">
              <a:rPr lang="en-US" smtClean="0"/>
              <a:t>8/19/14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57" r:id="rId2"/>
    <p:sldLayoutId id="2147493458" r:id="rId3"/>
    <p:sldLayoutId id="2147493459" r:id="rId4"/>
    <p:sldLayoutId id="2147493460" r:id="rId5"/>
    <p:sldLayoutId id="2147493461" r:id="rId6"/>
    <p:sldLayoutId id="2147493462" r:id="rId7"/>
    <p:sldLayoutId id="2147493463" r:id="rId8"/>
    <p:sldLayoutId id="2147493464" r:id="rId9"/>
    <p:sldLayoutId id="2147493465" r:id="rId10"/>
    <p:sldLayoutId id="2147493466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Relationship Id="rId3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Relationship Id="rId3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67321"/>
            <a:ext cx="91440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English at BCAT</a:t>
            </a:r>
            <a:br>
              <a:rPr lang="en-US" dirty="0" smtClean="0"/>
            </a:br>
            <a:r>
              <a:rPr lang="en-US" dirty="0" smtClean="0"/>
              <a:t>Mrs</a:t>
            </a:r>
            <a:r>
              <a:rPr lang="en-US" dirty="0" smtClean="0"/>
              <a:t>. Chapman</a:t>
            </a:r>
            <a:br>
              <a:rPr lang="en-US" dirty="0" smtClean="0"/>
            </a:br>
            <a:r>
              <a:rPr lang="en-US" dirty="0" smtClean="0"/>
              <a:t>2014 - 2015</a:t>
            </a:r>
            <a:endParaRPr lang="en-US" dirty="0"/>
          </a:p>
        </p:txBody>
      </p:sp>
      <p:pic>
        <p:nvPicPr>
          <p:cNvPr id="4" name="Content Placeholder 4" descr="teacher share something interest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87330" y="2448689"/>
            <a:ext cx="6053458" cy="4028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3069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Rules: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0" y="6084941"/>
            <a:ext cx="9144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4. Attention</a:t>
            </a:r>
            <a:endParaRPr lang="en-US" sz="3200" dirty="0"/>
          </a:p>
        </p:txBody>
      </p:sp>
      <p:pic>
        <p:nvPicPr>
          <p:cNvPr id="3" name="Picture 2" descr="meme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52" y="1248230"/>
            <a:ext cx="4192540" cy="4697551"/>
          </a:xfrm>
          <a:prstGeom prst="rect">
            <a:avLst/>
          </a:prstGeom>
        </p:spPr>
      </p:pic>
      <p:pic>
        <p:nvPicPr>
          <p:cNvPr id="5" name="Picture 4" descr="Screen Shot 2013-08-26 at 10.19.31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133" y="1193309"/>
            <a:ext cx="4014724" cy="475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773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1142" y="3658544"/>
            <a:ext cx="4100055" cy="3103299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29587" y="1295873"/>
            <a:ext cx="9014413" cy="2362671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Designed to prepare students for class assignments and/or extend learning beyond the classroom. </a:t>
            </a:r>
          </a:p>
          <a:p>
            <a:pPr marL="0" indent="0">
              <a:buNone/>
            </a:pPr>
            <a:endParaRPr lang="en-US" sz="1300" dirty="0" smtClean="0"/>
          </a:p>
          <a:p>
            <a:r>
              <a:rPr lang="en-US" dirty="0" smtClean="0"/>
              <a:t>Students should expect some out-of-class work in the form of larger projects or assignments to assess skills and knowledge over long-range time period</a:t>
            </a:r>
            <a:r>
              <a:rPr lang="en-US" dirty="0" smtClean="0"/>
              <a:t>. In addition, much of your reading will be done OUTSIDE of class.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No specific “Homework Grade.”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305983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Late Work</a:t>
            </a:r>
            <a:endParaRPr lang="en-US" dirty="0"/>
          </a:p>
        </p:txBody>
      </p:sp>
      <p:pic>
        <p:nvPicPr>
          <p:cNvPr id="4" name="Picture 3" descr="meme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78" y="3915262"/>
            <a:ext cx="4313210" cy="2814824"/>
          </a:xfrm>
          <a:prstGeom prst="rect">
            <a:avLst/>
          </a:prstGeom>
        </p:spPr>
      </p:pic>
      <p:pic>
        <p:nvPicPr>
          <p:cNvPr id="12" name="Content Placeholder 11" descr="Missing Work Log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3" b="433"/>
          <a:stretch>
            <a:fillRect/>
          </a:stretch>
        </p:blipFill>
        <p:spPr>
          <a:xfrm>
            <a:off x="4807859" y="1288145"/>
            <a:ext cx="4161064" cy="5449042"/>
          </a:xfrm>
          <a:ln>
            <a:solidFill>
              <a:schemeClr val="tx1"/>
            </a:solidFill>
          </a:ln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0" y="1295874"/>
            <a:ext cx="4807859" cy="2500808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Students must turn in a “Missing Work Log” in lieu of the assignment.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10% of points deducted for each day late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Parents contacted on major assignments OR when missing work exceeds three assignments.</a:t>
            </a:r>
            <a:endParaRPr lang="en-US" dirty="0" smtClean="0"/>
          </a:p>
          <a:p>
            <a:pPr marL="0" indent="0">
              <a:buFont typeface="Arial"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715034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Make-up Work</a:t>
            </a:r>
            <a:endParaRPr lang="en-US" dirty="0"/>
          </a:p>
        </p:txBody>
      </p:sp>
      <p:pic>
        <p:nvPicPr>
          <p:cNvPr id="4" name="Picture 3" descr="sick-meme-oprah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226" y="3206118"/>
            <a:ext cx="4658917" cy="3488597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72143" y="1368446"/>
            <a:ext cx="8636000" cy="1733983"/>
          </a:xfrm>
        </p:spPr>
        <p:txBody>
          <a:bodyPr>
            <a:normAutofit fontScale="70000" lnSpcReduction="20000"/>
          </a:bodyPr>
          <a:lstStyle/>
          <a:p>
            <a:r>
              <a:rPr lang="en-US" sz="3400" dirty="0" smtClean="0"/>
              <a:t>Responsibility of the student to check Blackboard &amp; “Make-up File” when absent.</a:t>
            </a:r>
          </a:p>
          <a:p>
            <a:pPr marL="0" indent="0">
              <a:buNone/>
            </a:pPr>
            <a:endParaRPr lang="en-US" sz="3400" dirty="0" smtClean="0"/>
          </a:p>
          <a:p>
            <a:r>
              <a:rPr lang="en-US" sz="3400" dirty="0" smtClean="0"/>
              <a:t>Work should be made up within one day for each class day missed.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964970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Assessment &amp; Grading</a:t>
            </a:r>
            <a:endParaRPr lang="en-US" dirty="0"/>
          </a:p>
        </p:txBody>
      </p:sp>
      <p:pic>
        <p:nvPicPr>
          <p:cNvPr id="4" name="Content Placeholder 4" descr="extr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22369" y="4356781"/>
            <a:ext cx="4091819" cy="2301648"/>
          </a:xfrm>
          <a:prstGeom prst="rect">
            <a:avLst/>
          </a:prstGeom>
        </p:spPr>
      </p:pic>
      <p:pic>
        <p:nvPicPr>
          <p:cNvPr id="7" name="Content Placeholder 4" descr="teacher.png"/>
          <p:cNvPicPr>
            <a:picLocks noGrp="1"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9556" y="1273629"/>
            <a:ext cx="4194632" cy="2936242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72143" y="1295874"/>
            <a:ext cx="4299857" cy="5562126"/>
          </a:xfrm>
        </p:spPr>
        <p:txBody>
          <a:bodyPr>
            <a:normAutofit fontScale="70000" lnSpcReduction="20000"/>
          </a:bodyPr>
          <a:lstStyle/>
          <a:p>
            <a:r>
              <a:rPr lang="en-US" sz="3400" dirty="0" smtClean="0"/>
              <a:t>Assessment will be a combination of participation, test/quizzes, projects, presentations, and writing assignments.</a:t>
            </a:r>
          </a:p>
          <a:p>
            <a:pPr marL="0" indent="0">
              <a:buNone/>
            </a:pPr>
            <a:endParaRPr lang="en-US" sz="3400" dirty="0" smtClean="0"/>
          </a:p>
          <a:p>
            <a:r>
              <a:rPr lang="en-US" sz="3400" dirty="0" smtClean="0"/>
              <a:t>Grades calculated using a TOTAL POINTS system.</a:t>
            </a:r>
          </a:p>
          <a:p>
            <a:pPr marL="0" indent="0">
              <a:buNone/>
            </a:pPr>
            <a:endParaRPr lang="en-US" sz="3400" dirty="0" smtClean="0"/>
          </a:p>
          <a:p>
            <a:r>
              <a:rPr lang="en-US" sz="3400" dirty="0" smtClean="0"/>
              <a:t>All grades will be posted on BB as they are updated.</a:t>
            </a:r>
          </a:p>
          <a:p>
            <a:pPr marL="0" indent="0">
              <a:buNone/>
            </a:pPr>
            <a:endParaRPr lang="en-US" sz="3400" dirty="0" smtClean="0"/>
          </a:p>
          <a:p>
            <a:r>
              <a:rPr lang="en-US" sz="3400" dirty="0" smtClean="0"/>
              <a:t>STUDENTS MUST MAINTAIN A ‘C’ AVERAGE TO STAY IN THE PROGRAM.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73966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3-08-26 at 10.46.1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2" y="488647"/>
            <a:ext cx="9015187" cy="601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647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amily Portrai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096" y="3435684"/>
            <a:ext cx="4277896" cy="34223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About Me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39485" y="1417638"/>
            <a:ext cx="8610409" cy="4624888"/>
          </a:xfrm>
        </p:spPr>
        <p:txBody>
          <a:bodyPr>
            <a:normAutofit/>
          </a:bodyPr>
          <a:lstStyle/>
          <a:p>
            <a:r>
              <a:rPr lang="en-US" dirty="0" smtClean="0"/>
              <a:t>Cave Spring High School Class of 2002</a:t>
            </a:r>
          </a:p>
          <a:p>
            <a:r>
              <a:rPr lang="en-US" dirty="0" smtClean="0"/>
              <a:t>Bachelors from Clemson in Communication</a:t>
            </a:r>
          </a:p>
          <a:p>
            <a:r>
              <a:rPr lang="en-US" dirty="0" smtClean="0"/>
              <a:t>Masters from Radford in English/Education</a:t>
            </a:r>
          </a:p>
          <a:p>
            <a:r>
              <a:rPr lang="en-US" dirty="0" smtClean="0"/>
              <a:t>8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r>
              <a:rPr lang="en-US" dirty="0" smtClean="0"/>
              <a:t>Year Teaching </a:t>
            </a:r>
            <a:r>
              <a:rPr lang="en-US" dirty="0" smtClean="0"/>
              <a:t>(3</a:t>
            </a:r>
            <a:r>
              <a:rPr lang="en-US" baseline="30000" dirty="0" smtClean="0"/>
              <a:t>rd</a:t>
            </a:r>
            <a:r>
              <a:rPr lang="en-US" dirty="0" smtClean="0"/>
              <a:t> </a:t>
            </a:r>
            <a:r>
              <a:rPr lang="en-US" dirty="0" smtClean="0"/>
              <a:t>at BCAT)</a:t>
            </a:r>
          </a:p>
          <a:p>
            <a:r>
              <a:rPr lang="en-US" dirty="0" smtClean="0"/>
              <a:t>Married to Jeff</a:t>
            </a:r>
          </a:p>
          <a:p>
            <a:r>
              <a:rPr lang="en-US" dirty="0" smtClean="0"/>
              <a:t>Momma to Sam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9613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SIX WORD MEMOIRS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696367" y="1267268"/>
            <a:ext cx="5153527" cy="477525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4800" dirty="0" smtClean="0">
              <a:latin typeface="Marker Felt"/>
              <a:cs typeface="Marker Felt"/>
            </a:endParaRPr>
          </a:p>
          <a:p>
            <a:pPr marL="0" indent="0" algn="ctr">
              <a:buNone/>
            </a:pPr>
            <a:r>
              <a:rPr lang="en-US" sz="6000" dirty="0" smtClean="0">
                <a:latin typeface="Marker Felt"/>
                <a:cs typeface="Marker Felt"/>
              </a:rPr>
              <a:t>Teacher-Mom, life’s crazy; still smiling</a:t>
            </a:r>
          </a:p>
          <a:p>
            <a:pPr marL="0" indent="0">
              <a:buNone/>
            </a:pPr>
            <a:r>
              <a:rPr lang="en-US" sz="4800" dirty="0" smtClean="0">
                <a:latin typeface="Marker Felt"/>
                <a:cs typeface="Marker Felt"/>
              </a:rPr>
              <a:t> </a:t>
            </a:r>
            <a:endParaRPr lang="en-US" sz="4800" dirty="0">
              <a:latin typeface="Marker Felt"/>
              <a:cs typeface="Marker Felt"/>
            </a:endParaRPr>
          </a:p>
        </p:txBody>
      </p:sp>
      <p:pic>
        <p:nvPicPr>
          <p:cNvPr id="6" name="Picture 5" descr="Screen Shot 2014-08-19 at 3.09.2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6367" y="5571731"/>
            <a:ext cx="4990433" cy="470795"/>
          </a:xfrm>
          <a:prstGeom prst="rect">
            <a:avLst/>
          </a:prstGeom>
        </p:spPr>
      </p:pic>
      <p:pic>
        <p:nvPicPr>
          <p:cNvPr id="7" name="Picture 6" descr="Screen Shot 2014-08-19 at 3.07.5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827" y="1307372"/>
            <a:ext cx="2720381" cy="5422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2551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eme-b2s-fwpsyllabu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01" y="878456"/>
            <a:ext cx="7697740" cy="5117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4724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Materials: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0569" y="1361738"/>
            <a:ext cx="4478339" cy="5566227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Composition </a:t>
            </a:r>
            <a:r>
              <a:rPr lang="en-US" dirty="0" smtClean="0"/>
              <a:t>Notebook</a:t>
            </a:r>
          </a:p>
          <a:p>
            <a:pPr marL="0" indent="0">
              <a:buNone/>
            </a:pPr>
            <a:endParaRPr lang="en-US" sz="2200" dirty="0" smtClean="0"/>
          </a:p>
          <a:p>
            <a:r>
              <a:rPr lang="en-US" dirty="0" smtClean="0"/>
              <a:t>1½” three-ring </a:t>
            </a:r>
            <a:r>
              <a:rPr lang="en-US" dirty="0" smtClean="0"/>
              <a:t>binder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Package of 5 – tab </a:t>
            </a:r>
            <a:r>
              <a:rPr lang="en-US" dirty="0" smtClean="0"/>
              <a:t>dividers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Notebook </a:t>
            </a:r>
            <a:r>
              <a:rPr lang="en-US" dirty="0" smtClean="0"/>
              <a:t>paper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Pens (blue or black ink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Highlighters*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Post-it </a:t>
            </a:r>
            <a:r>
              <a:rPr lang="en-US" dirty="0" smtClean="0"/>
              <a:t>Notes*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Tissues*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err="1" smtClean="0"/>
              <a:t>Keurig</a:t>
            </a:r>
            <a:r>
              <a:rPr lang="en-US" dirty="0" smtClean="0"/>
              <a:t> Donations* (Juniors Only)</a:t>
            </a:r>
            <a:endParaRPr lang="en-US" dirty="0" smtClean="0"/>
          </a:p>
          <a:p>
            <a:pPr marL="0" indent="0" algn="ctr">
              <a:buNone/>
            </a:pPr>
            <a:r>
              <a:rPr lang="en-US" sz="2100" dirty="0" smtClean="0"/>
              <a:t>*Optional</a:t>
            </a:r>
            <a:endParaRPr lang="en-US" sz="2100" dirty="0"/>
          </a:p>
        </p:txBody>
      </p:sp>
      <p:pic>
        <p:nvPicPr>
          <p:cNvPr id="4" name="Content Placeholder 4" descr="schoolsuppli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72689" y="2074425"/>
            <a:ext cx="4317782" cy="3238338"/>
          </a:xfrm>
          <a:prstGeom prst="rect">
            <a:avLst/>
          </a:prstGeom>
          <a:ln>
            <a:solidFill>
              <a:schemeClr val="tx1"/>
            </a:solidFill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647862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Routines &amp; Lesson Plans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257" y="1295874"/>
            <a:ext cx="4963191" cy="5340068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Class time will be a combination of direct instruction, independent practice, class discussion, and group activities.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Writing assignments at least every fifth </a:t>
            </a:r>
            <a:r>
              <a:rPr lang="en-US" dirty="0" smtClean="0"/>
              <a:t>class.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SAT Vocabulary Quizzes (bi-weekly)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Monthly Current Events/ Article Analysis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Most reading will be completed OUTSIDE of class.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ALL LESSON PLANS &amp; ASSIGNMENTS POSTED ON BLACKBOARD &amp; IN THE CLASSROOM WEEKLY.</a:t>
            </a:r>
            <a:endParaRPr lang="en-US" dirty="0"/>
          </a:p>
        </p:txBody>
      </p:sp>
      <p:pic>
        <p:nvPicPr>
          <p:cNvPr id="4" name="Picture 3" descr="meme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0704" y="1295873"/>
            <a:ext cx="3536232" cy="5340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2268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Rules: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0" y="6084941"/>
            <a:ext cx="9144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ctr">
              <a:buAutoNum type="arabicPeriod"/>
            </a:pPr>
            <a:r>
              <a:rPr lang="en-US" sz="3200" dirty="0" smtClean="0"/>
              <a:t>R-E-S-P-E-C-T</a:t>
            </a:r>
            <a:endParaRPr lang="en-US" sz="3200" dirty="0"/>
          </a:p>
        </p:txBody>
      </p:sp>
      <p:pic>
        <p:nvPicPr>
          <p:cNvPr id="9" name="Picture 8" descr="keep-calm-and-respect-everyon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730" y="1326923"/>
            <a:ext cx="3965511" cy="4626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8335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Rules: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0" y="6084941"/>
            <a:ext cx="9144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2. Responsibility</a:t>
            </a:r>
            <a:endParaRPr lang="en-US" sz="3200" dirty="0"/>
          </a:p>
        </p:txBody>
      </p:sp>
      <p:pic>
        <p:nvPicPr>
          <p:cNvPr id="3" name="Picture 2" descr="Screen Shot 2013-08-26 at 9.44.5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606" y="1417638"/>
            <a:ext cx="6036824" cy="4579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5993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Rules: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0" y="6084941"/>
            <a:ext cx="9144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3. Attendance</a:t>
            </a:r>
            <a:endParaRPr lang="en-US" sz="3200" dirty="0"/>
          </a:p>
        </p:txBody>
      </p:sp>
      <p:pic>
        <p:nvPicPr>
          <p:cNvPr id="3" name="Picture 2" descr="meme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534" y="1263921"/>
            <a:ext cx="3660105" cy="48210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715" y="1263921"/>
            <a:ext cx="4821020" cy="4821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1217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Props1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B6F2769-7194-4217-93D3-3AF3A4742282}">
  <ds:schemaRefs>
    <ds:schemaRef ds:uri="http://schemas.microsoft.com/office/2006/metadata/properties"/>
    <ds:schemaRef ds:uri="http://schemas.microsoft.com/office/infopath/2007/PartnerControls"/>
    <ds:schemaRef ds:uri="http://schemas.microsoft.com/sharepoint/v3/field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1271</TotalTime>
  <Words>400</Words>
  <Application>Microsoft Macintosh PowerPoint</Application>
  <PresentationFormat>On-screen Show (4:3)</PresentationFormat>
  <Paragraphs>75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English at BCAT Mrs. Chapman 2014 - 2015</vt:lpstr>
      <vt:lpstr>About Me</vt:lpstr>
      <vt:lpstr>SIX WORD MEMOIRS</vt:lpstr>
      <vt:lpstr>PowerPoint Presentation</vt:lpstr>
      <vt:lpstr>Class Materials:</vt:lpstr>
      <vt:lpstr>Routines &amp; Lesson Plans</vt:lpstr>
      <vt:lpstr>Class Rules:</vt:lpstr>
      <vt:lpstr>Class Rules:</vt:lpstr>
      <vt:lpstr>Class Rules:</vt:lpstr>
      <vt:lpstr>Class Rules:</vt:lpstr>
      <vt:lpstr>Homework</vt:lpstr>
      <vt:lpstr>Late Work</vt:lpstr>
      <vt:lpstr>Make-up Work</vt:lpstr>
      <vt:lpstr>Assessment &amp; Grading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Elizabeth Chapman</cp:lastModifiedBy>
  <cp:revision>58</cp:revision>
  <dcterms:created xsi:type="dcterms:W3CDTF">2010-04-12T23:12:02Z</dcterms:created>
  <dcterms:modified xsi:type="dcterms:W3CDTF">2014-08-19T19:26:51Z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